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57" r:id="rId3"/>
    <p:sldId id="258" r:id="rId4"/>
    <p:sldId id="259" r:id="rId5"/>
    <p:sldId id="266" r:id="rId6"/>
    <p:sldId id="267" r:id="rId7"/>
    <p:sldId id="260" r:id="rId8"/>
    <p:sldId id="261" r:id="rId9"/>
    <p:sldId id="264" r:id="rId10"/>
    <p:sldId id="262"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32"/>
  </p:normalViewPr>
  <p:slideViewPr>
    <p:cSldViewPr snapToGrid="0">
      <p:cViewPr varScale="1">
        <p:scale>
          <a:sx n="111" d="100"/>
          <a:sy n="111" d="100"/>
        </p:scale>
        <p:origin x="87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C17E82-0AAD-4A43-85D6-2E6CDB2DF179}" type="datetimeFigureOut">
              <a:rPr lang="en-US" smtClean="0"/>
              <a:t>10/4/24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B938E3-74EA-DB4D-AE74-A752BC9B82B2}" type="slidenum">
              <a:rPr lang="en-US" smtClean="0"/>
              <a:t>‹#›</a:t>
            </a:fld>
            <a:endParaRPr lang="en-US"/>
          </a:p>
        </p:txBody>
      </p:sp>
    </p:spTree>
    <p:extLst>
      <p:ext uri="{BB962C8B-B14F-4D97-AF65-F5344CB8AC3E}">
        <p14:creationId xmlns:p14="http://schemas.microsoft.com/office/powerpoint/2010/main" val="4183829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B938E3-74EA-DB4D-AE74-A752BC9B82B2}" type="slidenum">
              <a:rPr lang="en-US" smtClean="0"/>
              <a:t>4</a:t>
            </a:fld>
            <a:endParaRPr lang="en-US"/>
          </a:p>
        </p:txBody>
      </p:sp>
    </p:spTree>
    <p:extLst>
      <p:ext uri="{BB962C8B-B14F-4D97-AF65-F5344CB8AC3E}">
        <p14:creationId xmlns:p14="http://schemas.microsoft.com/office/powerpoint/2010/main" val="2369978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B938E3-74EA-DB4D-AE74-A752BC9B82B2}" type="slidenum">
              <a:rPr lang="en-US" smtClean="0"/>
              <a:t>7</a:t>
            </a:fld>
            <a:endParaRPr lang="en-US"/>
          </a:p>
        </p:txBody>
      </p:sp>
    </p:spTree>
    <p:extLst>
      <p:ext uri="{BB962C8B-B14F-4D97-AF65-F5344CB8AC3E}">
        <p14:creationId xmlns:p14="http://schemas.microsoft.com/office/powerpoint/2010/main" val="844104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B938E3-74EA-DB4D-AE74-A752BC9B82B2}" type="slidenum">
              <a:rPr lang="en-US" smtClean="0"/>
              <a:t>11</a:t>
            </a:fld>
            <a:endParaRPr lang="en-US"/>
          </a:p>
        </p:txBody>
      </p:sp>
    </p:spTree>
    <p:extLst>
      <p:ext uri="{BB962C8B-B14F-4D97-AF65-F5344CB8AC3E}">
        <p14:creationId xmlns:p14="http://schemas.microsoft.com/office/powerpoint/2010/main" val="3874504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723459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209047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777240" y="365125"/>
            <a:ext cx="779526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897736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96175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30293" y="1709738"/>
            <a:ext cx="10617157"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30293" y="4589463"/>
            <a:ext cx="1061715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394730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49623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3903"/>
            <a:ext cx="5220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737063"/>
            <a:ext cx="5220335"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390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737063"/>
            <a:ext cx="5183188"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903461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85299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41626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2226364"/>
            <a:ext cx="3994785" cy="3642623"/>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876778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18020" y="457200"/>
            <a:ext cx="4054006"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18020" y="2250218"/>
            <a:ext cx="4054006" cy="361876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3657AA7F-BE72-4467-897E-7A302F46504F}" type="datetimeFigureOut">
              <a:rPr lang="en-US" smtClean="0"/>
              <a:t>10/4/24</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75745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D62DB5A-5AA0-4E7E-94AB-AD20F02CA8DF}"/>
              </a:ext>
            </a:extLst>
          </p:cNvPr>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0F086ECE-EF43-4B07-9DD0-59679471A067}"/>
              </a:ext>
            </a:extLst>
          </p:cNvPr>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2" y="365125"/>
            <a:ext cx="10637518"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2" y="1825625"/>
            <a:ext cx="10637518"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2" y="6488268"/>
            <a:ext cx="2743200" cy="233209"/>
          </a:xfrm>
          <a:prstGeom prst="rect">
            <a:avLst/>
          </a:prstGeom>
        </p:spPr>
        <p:txBody>
          <a:bodyPr vert="horz" lIns="91440" tIns="45720" rIns="91440" bIns="45720" rtlCol="0" anchor="ctr"/>
          <a:lstStyle>
            <a:lvl1pPr algn="l">
              <a:defRPr sz="1000">
                <a:solidFill>
                  <a:schemeClr val="tx1"/>
                </a:solidFill>
              </a:defRPr>
            </a:lvl1pPr>
          </a:lstStyle>
          <a:p>
            <a:fld id="{3657AA7F-BE72-4467-897E-7A302F46504F}" type="datetimeFigureOut">
              <a:rPr lang="en-US" smtClean="0"/>
              <a:pPr/>
              <a:t>10/4/24</a:t>
            </a:fld>
            <a:endParaRPr lang="en-US"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solidFill>
              </a:defRPr>
            </a:lvl1pPr>
          </a:lstStyle>
          <a:p>
            <a:endParaRPr lang="en-US">
              <a:solidFill>
                <a:schemeClr val="tx1"/>
              </a:solidFill>
            </a:endParaRPr>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71560" y="6488268"/>
            <a:ext cx="2743200" cy="233209"/>
          </a:xfrm>
          <a:prstGeom prst="rect">
            <a:avLst/>
          </a:prstGeom>
        </p:spPr>
        <p:txBody>
          <a:bodyPr vert="horz" lIns="91440" tIns="45720" rIns="91440" bIns="45720" rtlCol="0" anchor="ctr"/>
          <a:lstStyle>
            <a:lvl1pPr algn="r">
              <a:defRPr sz="1000">
                <a:solidFill>
                  <a:schemeClr val="tx1"/>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1618284703"/>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60000"/>
            <a:lumOff val="40000"/>
          </a:schemeClr>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www.datacamp.com/courses/introduction-to-sql?utm_source=google&amp;utm_medium=paid_search&amp;utm_campaignid=1565610606&amp;utm_adgroupid=64773273532&amp;utm_device=c&amp;utm_keyword=datacamp%20sql&amp;utm_matchtype=e&amp;utm_network=g&amp;utm_adpostion=&amp;utm_creative=711716994847&amp;utm_targetid=kwd-1929386838427&amp;utm_loc_interest_ms=&amp;utm_loc_physical_ms=9197758&amp;utm_content=brd~tech~sql&amp;utm_campaign=220808_1-sea~brd~branded_2-b2c_3-us_4-rtw_5-na_6-na_7-le_8-pdsh-go_9-b-e_10-na_11-na-sep24&amp;gad_source=1&amp;gbraid=0AAAAADQ9WsGHZ3NxXliXjaUGjiWM6i5lM&amp;gclid=CjwKCAjw6JS3BhBAEiwAO9waF8gfrW-h23JUW_W_yqNLb3sxU7i4JRSyTfeFT3o91ZoM0Dk8_PlKkBoCMgYQAvD_BwE" TargetMode="External"/><Relationship Id="rId2" Type="http://schemas.openxmlformats.org/officeDocument/2006/relationships/hyperlink" Target="https://www.linkedin.com/learning/python-essential-training-18764650/the-zen-of-python?u=2045532" TargetMode="External"/><Relationship Id="rId1" Type="http://schemas.openxmlformats.org/officeDocument/2006/relationships/slideLayout" Target="../slideLayouts/slideLayout2.xml"/><Relationship Id="rId4" Type="http://schemas.openxmlformats.org/officeDocument/2006/relationships/hyperlink" Target="https://www.datacamp.com/courses/intro-to-python-for-data-science?utm_source=google&amp;utm_medium=paid_search&amp;utm_campaignid=1565610606&amp;utm_adgroupid=64773273292&amp;utm_device=c&amp;utm_keyword=python%20datacamp&amp;utm_matchtype=e&amp;utm_network=g&amp;utm_adpostion=&amp;utm_creative=711716994712&amp;utm_targetid=kwd-1929386838467&amp;utm_loc_interest_ms=&amp;utm_loc_physical_ms=9197758&amp;utm_content=brd~tech~python&amp;utm_campaign=220808_1-sea~brd~branded_2-b2c_3-us_4-rtw_5-na_6-na_7-le_8-pdsh-go_9-b-e_10-na_11-na-sep24&amp;gad_source=1&amp;gbraid=0AAAAADQ9WsGHZ3NxXliXjaUGjiWM6i5lM&amp;gclid=CjwKCAjw6JS3BhBAEiwAO9waFxDiS1IM0mtl1js4wRwucYO5fwkuKXCIUw3BgJS2XzhniN9Z-Nj41RoCYUIQAvD_BwE"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mikekeith52/a_simple_project"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https://docs.python.org/3/library/venv.html" TargetMode="External"/><Relationship Id="rId3" Type="http://schemas.openxmlformats.org/officeDocument/2006/relationships/hyperlink" Target="https://code.visualstudio.com/" TargetMode="External"/><Relationship Id="rId7" Type="http://schemas.openxmlformats.org/officeDocument/2006/relationships/hyperlink" Target="https://desktop.github.com/download/" TargetMode="External"/><Relationship Id="rId2" Type="http://schemas.openxmlformats.org/officeDocument/2006/relationships/hyperlink" Target="https://www.anaconda.com/download" TargetMode="External"/><Relationship Id="rId1" Type="http://schemas.openxmlformats.org/officeDocument/2006/relationships/slideLayout" Target="../slideLayouts/slideLayout2.xml"/><Relationship Id="rId6" Type="http://schemas.openxmlformats.org/officeDocument/2006/relationships/hyperlink" Target="http://github.com/" TargetMode="External"/><Relationship Id="rId5" Type="http://schemas.openxmlformats.org/officeDocument/2006/relationships/hyperlink" Target="https://black.readthedocs.io/en/stable/" TargetMode="External"/><Relationship Id="rId4" Type="http://schemas.openxmlformats.org/officeDocument/2006/relationships/hyperlink" Target="stackedit.io" TargetMode="External"/><Relationship Id="rId9" Type="http://schemas.openxmlformats.org/officeDocument/2006/relationships/hyperlink" Target="https://www.codecademy.com/learn/learn-the-command-lin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4DA0203-BFB4-49DB-A205-51AD7549D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ideo 3" descr="Graphs And Numbers">
            <a:extLst>
              <a:ext uri="{FF2B5EF4-FFF2-40B4-BE49-F238E27FC236}">
                <a16:creationId xmlns:a16="http://schemas.microsoft.com/office/drawing/2014/main" id="{C0E7577A-52B0-8A2B-3FE9-58021AA314BB}"/>
              </a:ext>
            </a:extLst>
          </p:cNvPr>
          <p:cNvPicPr>
            <a:picLocks noChangeAspect="1"/>
          </p:cNvPicPr>
          <p:nvPr>
            <a:videoFile r:link="rId2"/>
            <p:extLst>
              <p:ext uri="{DAA4B4D4-6D71-4841-9C94-3DE7FCFB9230}">
                <p14:media xmlns:p14="http://schemas.microsoft.com/office/powerpoint/2010/main" r:embed="rId1"/>
              </p:ext>
            </p:extLst>
          </p:nvPr>
        </p:nvPicPr>
        <p:blipFill>
          <a:blip r:embed="rId4">
            <a:alphaModFix/>
          </a:blip>
          <a:srcRect t="240" r="1" b="1"/>
          <a:stretch/>
        </p:blipFill>
        <p:spPr>
          <a:xfrm>
            <a:off x="5355" y="308620"/>
            <a:ext cx="12186645" cy="6857990"/>
          </a:xfrm>
          <a:prstGeom prst="rect">
            <a:avLst/>
          </a:prstGeom>
        </p:spPr>
      </p:pic>
      <p:sp>
        <p:nvSpPr>
          <p:cNvPr id="11" name="Rectangle 10">
            <a:extLst>
              <a:ext uri="{FF2B5EF4-FFF2-40B4-BE49-F238E27FC236}">
                <a16:creationId xmlns:a16="http://schemas.microsoft.com/office/drawing/2014/main" id="{652F1BB8-9F6C-45D6-898D-65348D26BF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493446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A97A91-2B48-A659-CC31-0B9FC8AFDFEA}"/>
              </a:ext>
            </a:extLst>
          </p:cNvPr>
          <p:cNvSpPr>
            <a:spLocks noGrp="1"/>
          </p:cNvSpPr>
          <p:nvPr>
            <p:ph type="ctrTitle"/>
          </p:nvPr>
        </p:nvSpPr>
        <p:spPr>
          <a:xfrm>
            <a:off x="777240" y="1143294"/>
            <a:ext cx="9923708" cy="1020188"/>
          </a:xfrm>
        </p:spPr>
        <p:txBody>
          <a:bodyPr anchor="t">
            <a:normAutofit/>
          </a:bodyPr>
          <a:lstStyle/>
          <a:p>
            <a:pPr algn="l"/>
            <a:r>
              <a:rPr lang="en-US" sz="3800">
                <a:solidFill>
                  <a:srgbClr val="FFFFFF"/>
                </a:solidFill>
              </a:rPr>
              <a:t>An Economist’s Journey through Data Science</a:t>
            </a:r>
          </a:p>
        </p:txBody>
      </p:sp>
      <p:sp>
        <p:nvSpPr>
          <p:cNvPr id="3" name="Subtitle 2">
            <a:extLst>
              <a:ext uri="{FF2B5EF4-FFF2-40B4-BE49-F238E27FC236}">
                <a16:creationId xmlns:a16="http://schemas.microsoft.com/office/drawing/2014/main" id="{68738B7B-DBED-FD15-663D-F6EE3DBA5860}"/>
              </a:ext>
            </a:extLst>
          </p:cNvPr>
          <p:cNvSpPr>
            <a:spLocks noGrp="1"/>
          </p:cNvSpPr>
          <p:nvPr>
            <p:ph type="subTitle" idx="1"/>
          </p:nvPr>
        </p:nvSpPr>
        <p:spPr>
          <a:xfrm>
            <a:off x="777240" y="2315053"/>
            <a:ext cx="9923711" cy="818775"/>
          </a:xfrm>
        </p:spPr>
        <p:txBody>
          <a:bodyPr anchor="t">
            <a:normAutofit/>
          </a:bodyPr>
          <a:lstStyle/>
          <a:p>
            <a:pPr algn="l"/>
            <a:r>
              <a:rPr lang="en-US" sz="2200" dirty="0">
                <a:solidFill>
                  <a:srgbClr val="FFFFFF"/>
                </a:solidFill>
              </a:rPr>
              <a:t>How to adapt econometric and analytical skills for a career in Data Science</a:t>
            </a:r>
          </a:p>
        </p:txBody>
      </p:sp>
    </p:spTree>
    <p:extLst>
      <p:ext uri="{BB962C8B-B14F-4D97-AF65-F5344CB8AC3E}">
        <p14:creationId xmlns:p14="http://schemas.microsoft.com/office/powerpoint/2010/main" val="302723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16903-FFF8-9674-9DAF-98EE9F04682E}"/>
              </a:ext>
            </a:extLst>
          </p:cNvPr>
          <p:cNvSpPr>
            <a:spLocks noGrp="1"/>
          </p:cNvSpPr>
          <p:nvPr>
            <p:ph type="title"/>
          </p:nvPr>
        </p:nvSpPr>
        <p:spPr/>
        <p:txBody>
          <a:bodyPr/>
          <a:lstStyle/>
          <a:p>
            <a:r>
              <a:rPr lang="en-US" dirty="0"/>
              <a:t>Further Study</a:t>
            </a:r>
          </a:p>
        </p:txBody>
      </p:sp>
      <p:sp>
        <p:nvSpPr>
          <p:cNvPr id="3" name="Content Placeholder 2">
            <a:extLst>
              <a:ext uri="{FF2B5EF4-FFF2-40B4-BE49-F238E27FC236}">
                <a16:creationId xmlns:a16="http://schemas.microsoft.com/office/drawing/2014/main" id="{C8D0F1E9-C628-41A6-C0DF-2ECE6622EB73}"/>
              </a:ext>
            </a:extLst>
          </p:cNvPr>
          <p:cNvSpPr>
            <a:spLocks noGrp="1"/>
          </p:cNvSpPr>
          <p:nvPr>
            <p:ph idx="1"/>
          </p:nvPr>
        </p:nvSpPr>
        <p:spPr/>
        <p:txBody>
          <a:bodyPr/>
          <a:lstStyle/>
          <a:p>
            <a:r>
              <a:rPr lang="en-US" dirty="0"/>
              <a:t>LinkedIn Learning</a:t>
            </a:r>
          </a:p>
          <a:p>
            <a:pPr lvl="1"/>
            <a:r>
              <a:rPr lang="en-US" dirty="0">
                <a:hlinkClick r:id="rId2"/>
              </a:rPr>
              <a:t>Essentials of Python</a:t>
            </a:r>
            <a:endParaRPr lang="en-US" dirty="0"/>
          </a:p>
          <a:p>
            <a:r>
              <a:rPr lang="en-US" dirty="0" err="1"/>
              <a:t>DataCamp</a:t>
            </a:r>
            <a:endParaRPr lang="en-US" dirty="0"/>
          </a:p>
          <a:p>
            <a:pPr lvl="1"/>
            <a:r>
              <a:rPr lang="en-US" dirty="0">
                <a:hlinkClick r:id="rId3"/>
              </a:rPr>
              <a:t>SQL 1 and 2</a:t>
            </a:r>
            <a:endParaRPr lang="en-US" dirty="0"/>
          </a:p>
          <a:p>
            <a:pPr lvl="1"/>
            <a:r>
              <a:rPr lang="en-US" dirty="0">
                <a:hlinkClick r:id="rId4"/>
              </a:rPr>
              <a:t>Python for Data Science</a:t>
            </a:r>
            <a:endParaRPr lang="en-US" dirty="0"/>
          </a:p>
        </p:txBody>
      </p:sp>
    </p:spTree>
    <p:extLst>
      <p:ext uri="{BB962C8B-B14F-4D97-AF65-F5344CB8AC3E}">
        <p14:creationId xmlns:p14="http://schemas.microsoft.com/office/powerpoint/2010/main" val="2796437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08A88-9862-940F-293F-B72519EE7F68}"/>
              </a:ext>
            </a:extLst>
          </p:cNvPr>
          <p:cNvSpPr>
            <a:spLocks noGrp="1"/>
          </p:cNvSpPr>
          <p:nvPr>
            <p:ph type="title"/>
          </p:nvPr>
        </p:nvSpPr>
        <p:spPr/>
        <p:txBody>
          <a:bodyPr/>
          <a:lstStyle/>
          <a:p>
            <a:r>
              <a:rPr lang="en-US" dirty="0"/>
              <a:t>Advanced Concepts</a:t>
            </a:r>
          </a:p>
        </p:txBody>
      </p:sp>
      <p:sp>
        <p:nvSpPr>
          <p:cNvPr id="3" name="Content Placeholder 2">
            <a:extLst>
              <a:ext uri="{FF2B5EF4-FFF2-40B4-BE49-F238E27FC236}">
                <a16:creationId xmlns:a16="http://schemas.microsoft.com/office/drawing/2014/main" id="{A0698CD5-46CA-6642-9670-8B7E99CC1DBD}"/>
              </a:ext>
            </a:extLst>
          </p:cNvPr>
          <p:cNvSpPr>
            <a:spLocks noGrp="1"/>
          </p:cNvSpPr>
          <p:nvPr>
            <p:ph idx="1"/>
          </p:nvPr>
        </p:nvSpPr>
        <p:spPr/>
        <p:txBody>
          <a:bodyPr/>
          <a:lstStyle/>
          <a:p>
            <a:r>
              <a:rPr lang="en-US" dirty="0"/>
              <a:t>If you want to stick out as a candidate, think about how you would answer the following questions:</a:t>
            </a:r>
          </a:p>
          <a:p>
            <a:pPr lvl="1"/>
            <a:r>
              <a:rPr lang="en-US" dirty="0"/>
              <a:t>In table A, you have information about an organization’s clients. Each row is specific to a client. In table B, you have information about transactions. Each row is specific to a transaction. How do I join these two tables together such that I only join in information about each client’s most recent transaction?</a:t>
            </a:r>
          </a:p>
          <a:p>
            <a:pPr lvl="1"/>
            <a:r>
              <a:rPr lang="en-US" dirty="0"/>
              <a:t>In table A, you have transactions laid out by each item and the wholesale amount of each item within the transaction. In table B, you have transactions laid out by total amounts after all discounts are applied. Each row is a unique transaction and represents how much the client actually paid. How do you re-apply the totals from table B to table A to price each item after the discounts are applied?</a:t>
            </a:r>
          </a:p>
          <a:p>
            <a:pPr lvl="1"/>
            <a:r>
              <a:rPr lang="en-US" dirty="0"/>
              <a:t>How can you forecast the sales of 100 different products each month?</a:t>
            </a:r>
          </a:p>
          <a:p>
            <a:pPr lvl="1"/>
            <a:r>
              <a:rPr lang="en-US" dirty="0"/>
              <a:t>If you are in charge of creating data dictionaries for the tables in your database, how can you structure the project such that you only have to write definitions for columns once, no matter how many tables they appear in? How can you make the dictionary automatically update with new column information every time a table is modified?</a:t>
            </a:r>
          </a:p>
        </p:txBody>
      </p:sp>
    </p:spTree>
    <p:extLst>
      <p:ext uri="{BB962C8B-B14F-4D97-AF65-F5344CB8AC3E}">
        <p14:creationId xmlns:p14="http://schemas.microsoft.com/office/powerpoint/2010/main" val="838331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0D05E-BBE0-96C5-9A9B-C3FAC5B8E034}"/>
              </a:ext>
            </a:extLst>
          </p:cNvPr>
          <p:cNvSpPr>
            <a:spLocks noGrp="1"/>
          </p:cNvSpPr>
          <p:nvPr>
            <p:ph type="title"/>
          </p:nvPr>
        </p:nvSpPr>
        <p:spPr/>
        <p:txBody>
          <a:bodyPr>
            <a:normAutofit fontScale="90000"/>
          </a:bodyPr>
          <a:lstStyle/>
          <a:p>
            <a:r>
              <a:rPr lang="en-US" dirty="0"/>
              <a:t>Skills you should leave this program with</a:t>
            </a:r>
          </a:p>
        </p:txBody>
      </p:sp>
      <p:sp>
        <p:nvSpPr>
          <p:cNvPr id="3" name="Content Placeholder 2">
            <a:extLst>
              <a:ext uri="{FF2B5EF4-FFF2-40B4-BE49-F238E27FC236}">
                <a16:creationId xmlns:a16="http://schemas.microsoft.com/office/drawing/2014/main" id="{BEA8C349-7736-EC57-402C-A3AA574C3BE5}"/>
              </a:ext>
            </a:extLst>
          </p:cNvPr>
          <p:cNvSpPr>
            <a:spLocks noGrp="1"/>
          </p:cNvSpPr>
          <p:nvPr>
            <p:ph idx="1"/>
          </p:nvPr>
        </p:nvSpPr>
        <p:spPr/>
        <p:txBody>
          <a:bodyPr/>
          <a:lstStyle/>
          <a:p>
            <a:r>
              <a:rPr lang="en-US" dirty="0"/>
              <a:t>Ability to think critically about data</a:t>
            </a:r>
          </a:p>
          <a:p>
            <a:r>
              <a:rPr lang="en-US" dirty="0"/>
              <a:t>Deep curiosity about data</a:t>
            </a:r>
          </a:p>
          <a:p>
            <a:r>
              <a:rPr lang="en-US" dirty="0"/>
              <a:t>Statistical thinking</a:t>
            </a:r>
          </a:p>
          <a:p>
            <a:pPr lvl="1"/>
            <a:r>
              <a:rPr lang="en-US" dirty="0"/>
              <a:t>Gaussian curves</a:t>
            </a:r>
          </a:p>
          <a:p>
            <a:pPr lvl="1"/>
            <a:r>
              <a:rPr lang="en-US" dirty="0"/>
              <a:t>Linear and Logistic Regression</a:t>
            </a:r>
          </a:p>
          <a:p>
            <a:pPr lvl="1"/>
            <a:r>
              <a:rPr lang="en-US" dirty="0"/>
              <a:t>Time-series forecasting</a:t>
            </a:r>
          </a:p>
          <a:p>
            <a:r>
              <a:rPr lang="en-US" dirty="0"/>
              <a:t>Basic to intermediate programming skills</a:t>
            </a:r>
          </a:p>
          <a:p>
            <a:pPr lvl="1"/>
            <a:r>
              <a:rPr lang="en-US" dirty="0"/>
              <a:t>Python</a:t>
            </a:r>
          </a:p>
          <a:p>
            <a:pPr lvl="1"/>
            <a:r>
              <a:rPr lang="en-US" dirty="0"/>
              <a:t>SQL</a:t>
            </a:r>
          </a:p>
          <a:p>
            <a:pPr lvl="1"/>
            <a:r>
              <a:rPr lang="en-US" dirty="0"/>
              <a:t>R</a:t>
            </a:r>
          </a:p>
        </p:txBody>
      </p:sp>
      <p:pic>
        <p:nvPicPr>
          <p:cNvPr id="1026" name="Picture 2" descr="Introduction to Logistic Regression | by Ayush Pant | Towards Data Science">
            <a:extLst>
              <a:ext uri="{FF2B5EF4-FFF2-40B4-BE49-F238E27FC236}">
                <a16:creationId xmlns:a16="http://schemas.microsoft.com/office/drawing/2014/main" id="{C17AD0FC-A4F1-1555-D3B7-D391E23DDD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9652" y="2768973"/>
            <a:ext cx="6692348" cy="3717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9495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501BA-F135-442E-1579-76ADA59FDB4F}"/>
              </a:ext>
            </a:extLst>
          </p:cNvPr>
          <p:cNvSpPr>
            <a:spLocks noGrp="1"/>
          </p:cNvSpPr>
          <p:nvPr>
            <p:ph type="title"/>
          </p:nvPr>
        </p:nvSpPr>
        <p:spPr/>
        <p:txBody>
          <a:bodyPr>
            <a:normAutofit fontScale="90000"/>
          </a:bodyPr>
          <a:lstStyle/>
          <a:p>
            <a:r>
              <a:rPr lang="en-US" dirty="0"/>
              <a:t>Jobs to look for to begin Data Science journey</a:t>
            </a:r>
          </a:p>
        </p:txBody>
      </p:sp>
      <p:sp>
        <p:nvSpPr>
          <p:cNvPr id="3" name="Content Placeholder 2">
            <a:extLst>
              <a:ext uri="{FF2B5EF4-FFF2-40B4-BE49-F238E27FC236}">
                <a16:creationId xmlns:a16="http://schemas.microsoft.com/office/drawing/2014/main" id="{2A02DE47-1EA6-A31E-A99A-3B951902DA49}"/>
              </a:ext>
            </a:extLst>
          </p:cNvPr>
          <p:cNvSpPr>
            <a:spLocks noGrp="1"/>
          </p:cNvSpPr>
          <p:nvPr>
            <p:ph idx="1"/>
          </p:nvPr>
        </p:nvSpPr>
        <p:spPr>
          <a:xfrm>
            <a:off x="777241" y="1775136"/>
            <a:ext cx="6149339" cy="4351338"/>
          </a:xfrm>
        </p:spPr>
        <p:txBody>
          <a:bodyPr>
            <a:normAutofit lnSpcReduction="10000"/>
          </a:bodyPr>
          <a:lstStyle/>
          <a:p>
            <a:r>
              <a:rPr lang="en-US" dirty="0"/>
              <a:t>Entry-level Data Analyst positions</a:t>
            </a:r>
          </a:p>
          <a:p>
            <a:r>
              <a:rPr lang="en-US" dirty="0"/>
              <a:t>From this position, you will probably branch off into one of two directions—towards the more managerial side or towards the more technical side</a:t>
            </a:r>
          </a:p>
          <a:p>
            <a:r>
              <a:rPr lang="en-US" dirty="0"/>
              <a:t>I’m gearing this presentation to those who feel compelled towards the more technical side, but everyone will be able to get something out of it</a:t>
            </a:r>
          </a:p>
          <a:p>
            <a:r>
              <a:rPr lang="en-US" dirty="0"/>
              <a:t>If you feel connected to the technical aspects, use your entry-level job as an opportunity to develop skills. Change Excel projects to Python projects, explore managing projects using GitHub, etc.</a:t>
            </a:r>
          </a:p>
          <a:p>
            <a:r>
              <a:rPr lang="en-US" dirty="0"/>
              <a:t>You can then leverage the technical skills learned in the entry-level position to work toward a career in Data Science or Data Engineering</a:t>
            </a:r>
          </a:p>
        </p:txBody>
      </p:sp>
      <p:pic>
        <p:nvPicPr>
          <p:cNvPr id="2050" name="Picture 2" descr="What Is the Job Description of a Data Analyst? | Indeed.com">
            <a:extLst>
              <a:ext uri="{FF2B5EF4-FFF2-40B4-BE49-F238E27FC236}">
                <a16:creationId xmlns:a16="http://schemas.microsoft.com/office/drawing/2014/main" id="{8C855F4E-BC0F-0443-E807-1FD51B7119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3652" y="1690688"/>
            <a:ext cx="5168348" cy="3601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3184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10876-DA00-820C-28CD-A2C143D69CEA}"/>
              </a:ext>
            </a:extLst>
          </p:cNvPr>
          <p:cNvSpPr>
            <a:spLocks noGrp="1"/>
          </p:cNvSpPr>
          <p:nvPr>
            <p:ph type="title"/>
          </p:nvPr>
        </p:nvSpPr>
        <p:spPr/>
        <p:txBody>
          <a:bodyPr/>
          <a:lstStyle/>
          <a:p>
            <a:r>
              <a:rPr lang="en-US" dirty="0"/>
              <a:t>Skills to Develop</a:t>
            </a:r>
          </a:p>
        </p:txBody>
      </p:sp>
      <p:sp>
        <p:nvSpPr>
          <p:cNvPr id="3" name="Content Placeholder 2">
            <a:extLst>
              <a:ext uri="{FF2B5EF4-FFF2-40B4-BE49-F238E27FC236}">
                <a16:creationId xmlns:a16="http://schemas.microsoft.com/office/drawing/2014/main" id="{8EA13A0D-F141-0832-3480-27B8907CC10C}"/>
              </a:ext>
            </a:extLst>
          </p:cNvPr>
          <p:cNvSpPr>
            <a:spLocks noGrp="1"/>
          </p:cNvSpPr>
          <p:nvPr>
            <p:ph idx="1"/>
          </p:nvPr>
        </p:nvSpPr>
        <p:spPr/>
        <p:txBody>
          <a:bodyPr>
            <a:normAutofit fontScale="92500" lnSpcReduction="10000"/>
          </a:bodyPr>
          <a:lstStyle/>
          <a:p>
            <a:r>
              <a:rPr lang="en-US" dirty="0"/>
              <a:t>Git</a:t>
            </a:r>
          </a:p>
          <a:p>
            <a:pPr lvl="1"/>
            <a:r>
              <a:rPr lang="en-US" dirty="0"/>
              <a:t>Storing code</a:t>
            </a:r>
          </a:p>
          <a:p>
            <a:pPr lvl="1"/>
            <a:r>
              <a:rPr lang="en-US" dirty="0"/>
              <a:t>Version control</a:t>
            </a:r>
          </a:p>
          <a:p>
            <a:pPr lvl="1"/>
            <a:r>
              <a:rPr lang="en-US" dirty="0"/>
              <a:t>Package releases</a:t>
            </a:r>
          </a:p>
          <a:p>
            <a:r>
              <a:rPr lang="en-US" dirty="0"/>
              <a:t>Better programming skills</a:t>
            </a:r>
          </a:p>
          <a:p>
            <a:pPr lvl="1"/>
            <a:r>
              <a:rPr lang="en-US" dirty="0"/>
              <a:t>You should be comfortable enough with Python and SQL that you don’t feel like you are just copying and pasting code and changing things blindly to survive through projects</a:t>
            </a:r>
          </a:p>
          <a:p>
            <a:r>
              <a:rPr lang="en-US" dirty="0"/>
              <a:t>Ability to think strategically about your projects</a:t>
            </a:r>
          </a:p>
          <a:p>
            <a:pPr lvl="1"/>
            <a:r>
              <a:rPr lang="en-US" dirty="0"/>
              <a:t>You shouldn’t feel like every project is a fire drill. Rather, you should think of projects as an opportunity to build long-term infrastructure</a:t>
            </a:r>
          </a:p>
          <a:p>
            <a:pPr lvl="1"/>
            <a:r>
              <a:rPr lang="en-US" dirty="0"/>
              <a:t>Even projects with a tight deadline can be returned to and refined before the next time it or something similar to it is asked for</a:t>
            </a:r>
          </a:p>
          <a:p>
            <a:pPr lvl="1"/>
            <a:r>
              <a:rPr lang="en-US" dirty="0"/>
              <a:t>Always think about how you can set up your analyses to allow changes because useful results almost always elicit follow-up questions and requests for modifications</a:t>
            </a:r>
          </a:p>
          <a:p>
            <a:r>
              <a:rPr lang="en-US" dirty="0"/>
              <a:t>Ability to avoid point-and-click interfaces (like Excel)</a:t>
            </a:r>
          </a:p>
          <a:p>
            <a:endParaRPr lang="en-US" dirty="0"/>
          </a:p>
          <a:p>
            <a:endParaRPr lang="en-US" dirty="0"/>
          </a:p>
        </p:txBody>
      </p:sp>
    </p:spTree>
    <p:extLst>
      <p:ext uri="{BB962C8B-B14F-4D97-AF65-F5344CB8AC3E}">
        <p14:creationId xmlns:p14="http://schemas.microsoft.com/office/powerpoint/2010/main" val="407924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8D449-AE85-D2EE-5B0D-710C6C77C547}"/>
              </a:ext>
            </a:extLst>
          </p:cNvPr>
          <p:cNvSpPr>
            <a:spLocks noGrp="1"/>
          </p:cNvSpPr>
          <p:nvPr>
            <p:ph type="title"/>
          </p:nvPr>
        </p:nvSpPr>
        <p:spPr/>
        <p:txBody>
          <a:bodyPr/>
          <a:lstStyle/>
          <a:p>
            <a:r>
              <a:rPr lang="en-US" dirty="0"/>
              <a:t>Bad Version Control</a:t>
            </a:r>
          </a:p>
        </p:txBody>
      </p:sp>
      <p:pic>
        <p:nvPicPr>
          <p:cNvPr id="3074" name="Picture 2" descr="A professional programmer uses Version Control System (VCS) | Data Science  with Python">
            <a:extLst>
              <a:ext uri="{FF2B5EF4-FFF2-40B4-BE49-F238E27FC236}">
                <a16:creationId xmlns:a16="http://schemas.microsoft.com/office/drawing/2014/main" id="{D9442AD2-FAFB-2ADB-AFC7-0C3A362049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1565" y="1690688"/>
            <a:ext cx="8348870" cy="5167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436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6EDC5-C15C-E09A-11D0-45C3347C9359}"/>
              </a:ext>
            </a:extLst>
          </p:cNvPr>
          <p:cNvSpPr>
            <a:spLocks noGrp="1"/>
          </p:cNvSpPr>
          <p:nvPr>
            <p:ph type="title"/>
          </p:nvPr>
        </p:nvSpPr>
        <p:spPr/>
        <p:txBody>
          <a:bodyPr/>
          <a:lstStyle/>
          <a:p>
            <a:r>
              <a:rPr lang="en-US" dirty="0"/>
              <a:t>Good Version Control</a:t>
            </a:r>
          </a:p>
        </p:txBody>
      </p:sp>
      <p:pic>
        <p:nvPicPr>
          <p:cNvPr id="4" name="Picture 4" descr="github - Understanding a Git history graph - Stack Overflow">
            <a:extLst>
              <a:ext uri="{FF2B5EF4-FFF2-40B4-BE49-F238E27FC236}">
                <a16:creationId xmlns:a16="http://schemas.microsoft.com/office/drawing/2014/main" id="{D2B843D1-D821-87FD-076B-8B42A641AB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2295" y="1709738"/>
            <a:ext cx="8587409" cy="5148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0720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6D463-7C4E-5FC2-A432-5A5C2123E156}"/>
              </a:ext>
            </a:extLst>
          </p:cNvPr>
          <p:cNvSpPr>
            <a:spLocks noGrp="1"/>
          </p:cNvSpPr>
          <p:nvPr>
            <p:ph type="title"/>
          </p:nvPr>
        </p:nvSpPr>
        <p:spPr/>
        <p:txBody>
          <a:bodyPr/>
          <a:lstStyle/>
          <a:p>
            <a:r>
              <a:rPr lang="en-US" dirty="0"/>
              <a:t>Good Project Maintenance Practices</a:t>
            </a:r>
          </a:p>
        </p:txBody>
      </p:sp>
      <p:sp>
        <p:nvSpPr>
          <p:cNvPr id="3" name="Content Placeholder 2">
            <a:extLst>
              <a:ext uri="{FF2B5EF4-FFF2-40B4-BE49-F238E27FC236}">
                <a16:creationId xmlns:a16="http://schemas.microsoft.com/office/drawing/2014/main" id="{A5864573-031F-61D9-8CA6-1320F8134965}"/>
              </a:ext>
            </a:extLst>
          </p:cNvPr>
          <p:cNvSpPr>
            <a:spLocks noGrp="1"/>
          </p:cNvSpPr>
          <p:nvPr>
            <p:ph idx="1"/>
          </p:nvPr>
        </p:nvSpPr>
        <p:spPr>
          <a:xfrm>
            <a:off x="777242" y="1531620"/>
            <a:ext cx="10637518" cy="5109210"/>
          </a:xfrm>
        </p:spPr>
        <p:txBody>
          <a:bodyPr>
            <a:normAutofit lnSpcReduction="10000"/>
          </a:bodyPr>
          <a:lstStyle/>
          <a:p>
            <a:r>
              <a:rPr lang="en-US" dirty="0"/>
              <a:t>Projects are repeatable and written in code</a:t>
            </a:r>
          </a:p>
          <a:p>
            <a:r>
              <a:rPr lang="en-US" dirty="0"/>
              <a:t>Projects are version-controlled using Git</a:t>
            </a:r>
          </a:p>
          <a:p>
            <a:r>
              <a:rPr lang="en-US" dirty="0"/>
              <a:t>Projects are well-documented</a:t>
            </a:r>
          </a:p>
          <a:p>
            <a:pPr lvl="1"/>
            <a:r>
              <a:rPr lang="en-US" dirty="0"/>
              <a:t>Readmes, diagrams, flow charts explain exactly why the project exists and </a:t>
            </a:r>
            <a:r>
              <a:rPr lang="en-US"/>
              <a:t>what it does</a:t>
            </a:r>
            <a:endParaRPr lang="en-US" dirty="0"/>
          </a:p>
          <a:p>
            <a:pPr lvl="1"/>
            <a:r>
              <a:rPr lang="en-US" dirty="0"/>
              <a:t>The more difficult the project is to decipher, the worse it is in the long run</a:t>
            </a:r>
          </a:p>
          <a:p>
            <a:r>
              <a:rPr lang="en-US" dirty="0"/>
              <a:t>Code is configurable</a:t>
            </a:r>
          </a:p>
          <a:p>
            <a:pPr lvl="1"/>
            <a:r>
              <a:rPr lang="en-US" dirty="0"/>
              <a:t>Configuration means changing key parameters in one easy-to-find location</a:t>
            </a:r>
          </a:p>
          <a:p>
            <a:pPr lvl="1"/>
            <a:r>
              <a:rPr lang="en-US" dirty="0"/>
              <a:t>Consider using a config file (</a:t>
            </a:r>
            <a:r>
              <a:rPr lang="en-US" dirty="0" err="1"/>
              <a:t>config.py</a:t>
            </a:r>
            <a:r>
              <a:rPr lang="en-US" dirty="0"/>
              <a:t>, </a:t>
            </a:r>
            <a:r>
              <a:rPr lang="en-US" dirty="0" err="1"/>
              <a:t>config.yaml</a:t>
            </a:r>
            <a:r>
              <a:rPr lang="en-US" dirty="0"/>
              <a:t>, </a:t>
            </a:r>
            <a:r>
              <a:rPr lang="en-US" dirty="0" err="1"/>
              <a:t>config.ini</a:t>
            </a:r>
            <a:r>
              <a:rPr lang="en-US" dirty="0"/>
              <a:t>, etc.)</a:t>
            </a:r>
          </a:p>
          <a:p>
            <a:r>
              <a:rPr lang="en-US" dirty="0"/>
              <a:t>Code is modularized</a:t>
            </a:r>
          </a:p>
          <a:p>
            <a:pPr lvl="1"/>
            <a:r>
              <a:rPr lang="en-US" dirty="0"/>
              <a:t>Every section or chunk of the code is wrapped in a function that can potentially be re-used for other projects</a:t>
            </a:r>
          </a:p>
          <a:p>
            <a:pPr lvl="1"/>
            <a:r>
              <a:rPr lang="en-US" dirty="0"/>
              <a:t>Sections of the project are imported and called sequentially in a main file until the final result is derived</a:t>
            </a:r>
          </a:p>
          <a:p>
            <a:r>
              <a:rPr lang="en-US" dirty="0"/>
              <a:t>Code is maintained in one location</a:t>
            </a:r>
          </a:p>
          <a:p>
            <a:pPr lvl="1"/>
            <a:r>
              <a:rPr lang="en-US" dirty="0"/>
              <a:t>More locations for changing key variables increases the risk of human error exponentially</a:t>
            </a:r>
          </a:p>
          <a:p>
            <a:r>
              <a:rPr lang="en-US" dirty="0"/>
              <a:t>New projects do not begin with copy/paste from other projects</a:t>
            </a:r>
          </a:p>
        </p:txBody>
      </p:sp>
    </p:spTree>
    <p:extLst>
      <p:ext uri="{BB962C8B-B14F-4D97-AF65-F5344CB8AC3E}">
        <p14:creationId xmlns:p14="http://schemas.microsoft.com/office/powerpoint/2010/main" val="17597268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E9A5E-274C-8217-8A90-5C914068C039}"/>
              </a:ext>
            </a:extLst>
          </p:cNvPr>
          <p:cNvSpPr>
            <a:spLocks noGrp="1"/>
          </p:cNvSpPr>
          <p:nvPr>
            <p:ph type="title"/>
          </p:nvPr>
        </p:nvSpPr>
        <p:spPr/>
        <p:txBody>
          <a:bodyPr/>
          <a:lstStyle/>
          <a:p>
            <a:r>
              <a:rPr lang="en-US" dirty="0"/>
              <a:t>Example Project</a:t>
            </a:r>
          </a:p>
        </p:txBody>
      </p:sp>
      <p:sp>
        <p:nvSpPr>
          <p:cNvPr id="3" name="Content Placeholder 2">
            <a:extLst>
              <a:ext uri="{FF2B5EF4-FFF2-40B4-BE49-F238E27FC236}">
                <a16:creationId xmlns:a16="http://schemas.microsoft.com/office/drawing/2014/main" id="{A6B380F4-A24B-F9C8-29C4-374A0C90B07F}"/>
              </a:ext>
            </a:extLst>
          </p:cNvPr>
          <p:cNvSpPr>
            <a:spLocks noGrp="1"/>
          </p:cNvSpPr>
          <p:nvPr>
            <p:ph idx="1"/>
          </p:nvPr>
        </p:nvSpPr>
        <p:spPr/>
        <p:txBody>
          <a:bodyPr/>
          <a:lstStyle/>
          <a:p>
            <a:r>
              <a:rPr lang="en-US" dirty="0">
                <a:hlinkClick r:id="rId2"/>
              </a:rPr>
              <a:t>https://</a:t>
            </a:r>
            <a:r>
              <a:rPr lang="en-US" dirty="0" err="1">
                <a:hlinkClick r:id="rId2"/>
              </a:rPr>
              <a:t>github.com</a:t>
            </a:r>
            <a:r>
              <a:rPr lang="en-US" dirty="0">
                <a:hlinkClick r:id="rId2"/>
              </a:rPr>
              <a:t>/mikekeith52/</a:t>
            </a:r>
            <a:r>
              <a:rPr lang="en-US" dirty="0" err="1">
                <a:hlinkClick r:id="rId2"/>
              </a:rPr>
              <a:t>a_simple_project</a:t>
            </a:r>
            <a:endParaRPr lang="en-US" dirty="0"/>
          </a:p>
        </p:txBody>
      </p:sp>
    </p:spTree>
    <p:extLst>
      <p:ext uri="{BB962C8B-B14F-4D97-AF65-F5344CB8AC3E}">
        <p14:creationId xmlns:p14="http://schemas.microsoft.com/office/powerpoint/2010/main" val="576350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05B36-B51B-318F-DF3B-A3659B7C0A39}"/>
              </a:ext>
            </a:extLst>
          </p:cNvPr>
          <p:cNvSpPr>
            <a:spLocks noGrp="1"/>
          </p:cNvSpPr>
          <p:nvPr>
            <p:ph type="title"/>
          </p:nvPr>
        </p:nvSpPr>
        <p:spPr/>
        <p:txBody>
          <a:bodyPr/>
          <a:lstStyle/>
          <a:p>
            <a:r>
              <a:rPr lang="en-US" dirty="0"/>
              <a:t>Miscellaneous Data Science Tools</a:t>
            </a:r>
          </a:p>
        </p:txBody>
      </p:sp>
      <p:sp>
        <p:nvSpPr>
          <p:cNvPr id="3" name="Content Placeholder 2">
            <a:extLst>
              <a:ext uri="{FF2B5EF4-FFF2-40B4-BE49-F238E27FC236}">
                <a16:creationId xmlns:a16="http://schemas.microsoft.com/office/drawing/2014/main" id="{560ED60D-714E-4156-58A5-A7E10F90092C}"/>
              </a:ext>
            </a:extLst>
          </p:cNvPr>
          <p:cNvSpPr>
            <a:spLocks noGrp="1"/>
          </p:cNvSpPr>
          <p:nvPr>
            <p:ph idx="1"/>
          </p:nvPr>
        </p:nvSpPr>
        <p:spPr/>
        <p:txBody>
          <a:bodyPr/>
          <a:lstStyle/>
          <a:p>
            <a:r>
              <a:rPr lang="en-US" dirty="0" err="1"/>
              <a:t>Jupyter</a:t>
            </a:r>
            <a:r>
              <a:rPr lang="en-US" dirty="0"/>
              <a:t> Notebooks (</a:t>
            </a:r>
            <a:r>
              <a:rPr lang="en-US" dirty="0">
                <a:hlinkClick r:id="rId2"/>
              </a:rPr>
              <a:t>Anaconda</a:t>
            </a:r>
            <a:r>
              <a:rPr lang="en-US" dirty="0"/>
              <a:t> or </a:t>
            </a:r>
            <a:r>
              <a:rPr lang="en-US" dirty="0">
                <a:hlinkClick r:id="rId3"/>
              </a:rPr>
              <a:t>VS Code</a:t>
            </a:r>
            <a:r>
              <a:rPr lang="en-US" dirty="0"/>
              <a:t>)</a:t>
            </a:r>
          </a:p>
          <a:p>
            <a:r>
              <a:rPr lang="en-US" dirty="0" err="1"/>
              <a:t>Stackedit.io</a:t>
            </a:r>
            <a:r>
              <a:rPr lang="en-US" dirty="0"/>
              <a:t> for </a:t>
            </a:r>
            <a:r>
              <a:rPr lang="en-US" dirty="0">
                <a:hlinkClick r:id="rId4"/>
              </a:rPr>
              <a:t>Markdown</a:t>
            </a:r>
            <a:endParaRPr lang="en-US" dirty="0"/>
          </a:p>
          <a:p>
            <a:r>
              <a:rPr lang="en-US" dirty="0">
                <a:hlinkClick r:id="rId5"/>
              </a:rPr>
              <a:t>Black coding style</a:t>
            </a:r>
            <a:endParaRPr lang="en-US" dirty="0"/>
          </a:p>
          <a:p>
            <a:r>
              <a:rPr lang="en-US" dirty="0">
                <a:hlinkClick r:id="rId6"/>
              </a:rPr>
              <a:t>GitHub</a:t>
            </a:r>
            <a:endParaRPr lang="en-US" dirty="0"/>
          </a:p>
          <a:p>
            <a:r>
              <a:rPr lang="en-US" dirty="0">
                <a:hlinkClick r:id="rId7"/>
              </a:rPr>
              <a:t>GitHub Desktop </a:t>
            </a:r>
            <a:r>
              <a:rPr lang="en-US" dirty="0"/>
              <a:t>for managing projects locally and without command line</a:t>
            </a:r>
          </a:p>
          <a:p>
            <a:r>
              <a:rPr lang="en-US" dirty="0">
                <a:hlinkClick r:id="rId8"/>
              </a:rPr>
              <a:t>Virtual environments</a:t>
            </a:r>
            <a:endParaRPr lang="en-US" dirty="0"/>
          </a:p>
          <a:p>
            <a:r>
              <a:rPr lang="en-US" dirty="0">
                <a:hlinkClick r:id="rId9"/>
              </a:rPr>
              <a:t>Command line/terminal commands</a:t>
            </a:r>
            <a:endParaRPr lang="en-US" dirty="0"/>
          </a:p>
        </p:txBody>
      </p:sp>
    </p:spTree>
    <p:extLst>
      <p:ext uri="{BB962C8B-B14F-4D97-AF65-F5344CB8AC3E}">
        <p14:creationId xmlns:p14="http://schemas.microsoft.com/office/powerpoint/2010/main" val="2316633471"/>
      </p:ext>
    </p:extLst>
  </p:cSld>
  <p:clrMapOvr>
    <a:masterClrMapping/>
  </p:clrMapOvr>
</p:sld>
</file>

<file path=ppt/theme/theme1.xml><?xml version="1.0" encoding="utf-8"?>
<a:theme xmlns:a="http://schemas.openxmlformats.org/drawingml/2006/main" name="CelebrationVTI">
  <a:themeElements>
    <a:clrScheme name="AnalogousFromLightSeedRightStep">
      <a:dk1>
        <a:srgbClr val="000000"/>
      </a:dk1>
      <a:lt1>
        <a:srgbClr val="FFFFFF"/>
      </a:lt1>
      <a:dk2>
        <a:srgbClr val="243341"/>
      </a:dk2>
      <a:lt2>
        <a:srgbClr val="E8E2E2"/>
      </a:lt2>
      <a:accent1>
        <a:srgbClr val="35B0B3"/>
      </a:accent1>
      <a:accent2>
        <a:srgbClr val="4EA6EB"/>
      </a:accent2>
      <a:accent3>
        <a:srgbClr val="6E80EE"/>
      </a:accent3>
      <a:accent4>
        <a:srgbClr val="794EEB"/>
      </a:accent4>
      <a:accent5>
        <a:srgbClr val="C66EEE"/>
      </a:accent5>
      <a:accent6>
        <a:srgbClr val="EB4EDA"/>
      </a:accent6>
      <a:hlink>
        <a:srgbClr val="AE6B69"/>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elebrationVTI" id="{BAD6E4D6-FB5F-472A-BAD2-154760D77BE0}" vid="{59D360FE-6438-46F1-A5A6-11415132A2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926</TotalTime>
  <Words>780</Words>
  <Application>Microsoft Macintosh PowerPoint</Application>
  <PresentationFormat>Widescreen</PresentationFormat>
  <Paragraphs>73</Paragraphs>
  <Slides>11</Slides>
  <Notes>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Arial</vt:lpstr>
      <vt:lpstr>AvenirNext LT Pro Medium</vt:lpstr>
      <vt:lpstr>Calibri</vt:lpstr>
      <vt:lpstr>Gill Sans Nova</vt:lpstr>
      <vt:lpstr>CelebrationVTI</vt:lpstr>
      <vt:lpstr>An Economist’s Journey through Data Science</vt:lpstr>
      <vt:lpstr>Skills you should leave this program with</vt:lpstr>
      <vt:lpstr>Jobs to look for to begin Data Science journey</vt:lpstr>
      <vt:lpstr>Skills to Develop</vt:lpstr>
      <vt:lpstr>Bad Version Control</vt:lpstr>
      <vt:lpstr>Good Version Control</vt:lpstr>
      <vt:lpstr>Good Project Maintenance Practices</vt:lpstr>
      <vt:lpstr>Example Project</vt:lpstr>
      <vt:lpstr>Miscellaneous Data Science Tools</vt:lpstr>
      <vt:lpstr>Further Study</vt:lpstr>
      <vt:lpstr>Advanced Concepts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MIKE keith</dc:creator>
  <cp:lastModifiedBy>MIKE keith</cp:lastModifiedBy>
  <cp:revision>16</cp:revision>
  <dcterms:created xsi:type="dcterms:W3CDTF">2024-09-15T00:13:07Z</dcterms:created>
  <dcterms:modified xsi:type="dcterms:W3CDTF">2024-10-05T00:14:45Z</dcterms:modified>
</cp:coreProperties>
</file>

<file path=docProps/thumbnail.jpeg>
</file>